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handoutMasterIdLst>
    <p:handoutMasterId r:id="rId25"/>
  </p:handoutMasterIdLst>
  <p:sldIdLst>
    <p:sldId id="256" r:id="rId2"/>
    <p:sldId id="273" r:id="rId3"/>
    <p:sldId id="274" r:id="rId4"/>
    <p:sldId id="275" r:id="rId5"/>
    <p:sldId id="276" r:id="rId6"/>
    <p:sldId id="277" r:id="rId7"/>
    <p:sldId id="278" r:id="rId8"/>
    <p:sldId id="279" r:id="rId9"/>
    <p:sldId id="280" r:id="rId10"/>
    <p:sldId id="257" r:id="rId11"/>
    <p:sldId id="258" r:id="rId12"/>
    <p:sldId id="261" r:id="rId13"/>
    <p:sldId id="262" r:id="rId14"/>
    <p:sldId id="263" r:id="rId15"/>
    <p:sldId id="264" r:id="rId16"/>
    <p:sldId id="265" r:id="rId17"/>
    <p:sldId id="282" r:id="rId18"/>
    <p:sldId id="266" r:id="rId19"/>
    <p:sldId id="267" r:id="rId20"/>
    <p:sldId id="268" r:id="rId21"/>
    <p:sldId id="281" r:id="rId22"/>
    <p:sldId id="27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41" d="100"/>
          <a:sy n="41" d="100"/>
        </p:scale>
        <p:origin x="210"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FBBB76-76E8-4015-8E95-FCF44E266A9D}" type="datetimeFigureOut">
              <a:rPr lang="en-US" smtClean="0"/>
              <a:pPr/>
              <a:t>1/11/2020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98F80CC-D8DF-415A-97F4-2981CDBE5735}" type="slidenum">
              <a:rPr lang="en-US" smtClean="0"/>
              <a:pPr/>
              <a:t>‹#›</a:t>
            </a:fld>
            <a:endParaRPr lang="en-US"/>
          </a:p>
        </p:txBody>
      </p:sp>
    </p:spTree>
    <p:extLst>
      <p:ext uri="{BB962C8B-B14F-4D97-AF65-F5344CB8AC3E}">
        <p14:creationId xmlns:p14="http://schemas.microsoft.com/office/powerpoint/2010/main" val="1595122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FA3647-AABF-43D1-8E88-07DC4E1FB3BC}" type="datetimeFigureOut">
              <a:rPr lang="en-US" smtClean="0"/>
              <a:pPr/>
              <a:t>1/11/2020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48145E-59BF-4B22-8BD3-587561B3D487}" type="slidenum">
              <a:rPr lang="en-US" smtClean="0"/>
              <a:pPr/>
              <a:t>‹#›</a:t>
            </a:fld>
            <a:endParaRPr lang="en-US"/>
          </a:p>
        </p:txBody>
      </p:sp>
    </p:spTree>
    <p:extLst>
      <p:ext uri="{BB962C8B-B14F-4D97-AF65-F5344CB8AC3E}">
        <p14:creationId xmlns:p14="http://schemas.microsoft.com/office/powerpoint/2010/main" val="348520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48145E-59BF-4B22-8BD3-587561B3D487}"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DE2A669-9CA8-4467-82CB-2D1859955E36}" type="datetimeFigureOut">
              <a:rPr lang="en-US" smtClean="0"/>
              <a:pPr/>
              <a:t>1/11/2020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DD1E168-1A8F-4A04-AE4A-9070C8427CC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DE2A669-9CA8-4467-82CB-2D1859955E36}"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1E168-1A8F-4A04-AE4A-9070C8427C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EDE2A669-9CA8-4467-82CB-2D1859955E36}" type="datetimeFigureOut">
              <a:rPr lang="en-US" smtClean="0"/>
              <a:pPr/>
              <a:t>1/11/2020</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DD1E168-1A8F-4A04-AE4A-9070C8427C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DE2A669-9CA8-4467-82CB-2D1859955E36}"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1E168-1A8F-4A04-AE4A-9070C8427CC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DE2A669-9CA8-4467-82CB-2D1859955E36}" type="datetimeFigureOut">
              <a:rPr lang="en-US" smtClean="0"/>
              <a:pPr/>
              <a:t>1/11/2020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9DD1E168-1A8F-4A04-AE4A-9070C8427CC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DE2A669-9CA8-4467-82CB-2D1859955E36}" type="datetimeFigureOut">
              <a:rPr lang="en-US" smtClean="0"/>
              <a:pPr/>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D1E168-1A8F-4A04-AE4A-9070C8427C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DE2A669-9CA8-4467-82CB-2D1859955E36}" type="datetimeFigureOut">
              <a:rPr lang="en-US" smtClean="0"/>
              <a:pPr/>
              <a:t>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D1E168-1A8F-4A04-AE4A-9070C8427CC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DE2A669-9CA8-4467-82CB-2D1859955E36}" type="datetimeFigureOut">
              <a:rPr lang="en-US" smtClean="0"/>
              <a:pPr/>
              <a:t>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D1E168-1A8F-4A04-AE4A-9070C8427C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EDE2A669-9CA8-4467-82CB-2D1859955E36}" type="datetimeFigureOut">
              <a:rPr lang="en-US" smtClean="0"/>
              <a:pPr/>
              <a:t>1/11/2020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9DD1E168-1A8F-4A04-AE4A-9070C8427C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DE2A669-9CA8-4467-82CB-2D1859955E36}" type="datetimeFigureOut">
              <a:rPr lang="en-US" smtClean="0"/>
              <a:pPr/>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D1E168-1A8F-4A04-AE4A-9070C8427C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EDE2A669-9CA8-4467-82CB-2D1859955E36}" type="datetimeFigureOut">
              <a:rPr lang="en-US" smtClean="0"/>
              <a:pPr/>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D1E168-1A8F-4A04-AE4A-9070C8427CCC}"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DE2A669-9CA8-4467-82CB-2D1859955E36}" type="datetimeFigureOut">
              <a:rPr lang="en-US" smtClean="0"/>
              <a:pPr/>
              <a:t>1/11/2020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DD1E168-1A8F-4A04-AE4A-9070C8427C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thefreedictionary.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VARIABLES AND HYPOTHESES</a:t>
            </a:r>
          </a:p>
        </p:txBody>
      </p:sp>
      <p:sp>
        <p:nvSpPr>
          <p:cNvPr id="5" name="Subtitle 4">
            <a:extLst>
              <a:ext uri="{FF2B5EF4-FFF2-40B4-BE49-F238E27FC236}">
                <a16:creationId xmlns:a16="http://schemas.microsoft.com/office/drawing/2014/main" id="{3F80C8F7-E286-490B-9B08-C46FC374BF7D}"/>
              </a:ext>
            </a:extLst>
          </p:cNvPr>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a:t>Hypothesis</a:t>
            </a:r>
            <a:r>
              <a:rPr lang="en-US" dirty="0"/>
              <a:t> </a:t>
            </a:r>
            <a:br>
              <a:rPr lang="en-US" dirty="0"/>
            </a:br>
            <a:r>
              <a:rPr lang="en-US" sz="3600" dirty="0"/>
              <a:t>DEFINITION</a:t>
            </a:r>
          </a:p>
        </p:txBody>
      </p:sp>
      <p:sp>
        <p:nvSpPr>
          <p:cNvPr id="3" name="Content Placeholder 2"/>
          <p:cNvSpPr>
            <a:spLocks noGrp="1"/>
          </p:cNvSpPr>
          <p:nvPr>
            <p:ph idx="1"/>
          </p:nvPr>
        </p:nvSpPr>
        <p:spPr/>
        <p:txBody>
          <a:bodyPr/>
          <a:lstStyle/>
          <a:p>
            <a:r>
              <a:rPr lang="en-US" dirty="0"/>
              <a:t>Hypothesis is a formal statement that presents the expected relationship between an independent and dependent variable.</a:t>
            </a:r>
          </a:p>
          <a:p>
            <a:pPr marL="0" indent="0">
              <a:buNone/>
            </a:pPr>
            <a:r>
              <a:rPr lang="en-US" dirty="0"/>
              <a:t>   (</a:t>
            </a:r>
            <a:r>
              <a:rPr lang="en-US" dirty="0">
                <a:hlinkClick r:id="rId2"/>
              </a:rPr>
              <a:t>www.thefreedictionary.com</a:t>
            </a:r>
            <a:r>
              <a:rPr lang="en-US" dirty="0"/>
              <a:t>)</a:t>
            </a:r>
          </a:p>
          <a:p>
            <a:pPr marL="0" indent="0">
              <a:buNone/>
            </a:pPr>
            <a:endParaRPr lang="en-US" dirty="0"/>
          </a:p>
          <a:p>
            <a:r>
              <a:rPr lang="en-US" dirty="0"/>
              <a:t>Hypothesis is a logical statement that can be tested through statistical application</a:t>
            </a:r>
          </a:p>
          <a:p>
            <a:pPr marL="0" indent="0">
              <a:buNone/>
            </a:pPr>
            <a:endParaRPr lang="en-US" dirty="0"/>
          </a:p>
        </p:txBody>
      </p:sp>
    </p:spTree>
  </p:cSld>
  <p:clrMapOvr>
    <a:masterClrMapping/>
  </p:clrMapOvr>
  <p:transition spd="med">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75360"/>
          </a:xfrm>
        </p:spPr>
        <p:txBody>
          <a:bodyPr>
            <a:normAutofit fontScale="90000"/>
          </a:bodyPr>
          <a:lstStyle/>
          <a:p>
            <a:pPr algn="ctr"/>
            <a:br>
              <a:rPr lang="en-US" sz="3600" b="1" dirty="0"/>
            </a:br>
            <a:br>
              <a:rPr lang="en-US" sz="3600" dirty="0"/>
            </a:br>
            <a:br>
              <a:rPr lang="en-US" sz="3600" dirty="0"/>
            </a:br>
            <a:br>
              <a:rPr lang="en-US" sz="3600" dirty="0"/>
            </a:br>
            <a:br>
              <a:rPr lang="en-US" sz="3600" dirty="0"/>
            </a:br>
            <a:r>
              <a:rPr lang="en-US" sz="3600" b="1" dirty="0"/>
              <a:t>IMPORTANCE OF A HYPOTHESIS</a:t>
            </a:r>
            <a:br>
              <a:rPr lang="en-US" dirty="0"/>
            </a:br>
            <a:endParaRPr lang="en-US" dirty="0"/>
          </a:p>
        </p:txBody>
      </p:sp>
      <p:sp>
        <p:nvSpPr>
          <p:cNvPr id="3" name="Content Placeholder 2"/>
          <p:cNvSpPr>
            <a:spLocks noGrp="1"/>
          </p:cNvSpPr>
          <p:nvPr>
            <p:ph idx="1"/>
          </p:nvPr>
        </p:nvSpPr>
        <p:spPr>
          <a:xfrm>
            <a:off x="457200" y="1447800"/>
            <a:ext cx="7239000" cy="5007936"/>
          </a:xfrm>
        </p:spPr>
        <p:txBody>
          <a:bodyPr/>
          <a:lstStyle/>
          <a:p>
            <a:r>
              <a:rPr lang="en-US" dirty="0"/>
              <a:t>It indicates the expectations of the researcher regarding certain variables. It is the most specific way in which an answer to a problem can be stated.</a:t>
            </a:r>
          </a:p>
          <a:p>
            <a:pPr>
              <a:buNone/>
            </a:pPr>
            <a:endParaRPr lang="en-US" dirty="0"/>
          </a:p>
          <a:p>
            <a:r>
              <a:rPr lang="en-US" dirty="0"/>
              <a:t>It gives direction to the collection and interpretation of data.</a:t>
            </a:r>
          </a:p>
        </p:txBody>
      </p:sp>
    </p:spTree>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a:bodyPr>
          <a:lstStyle/>
          <a:p>
            <a:pPr algn="ctr"/>
            <a:r>
              <a:rPr lang="en-US" sz="3600" b="1" dirty="0"/>
              <a:t>TYPES OF HYPOTHESES</a:t>
            </a:r>
            <a:endParaRPr lang="en-US" sz="3600" dirty="0"/>
          </a:p>
        </p:txBody>
      </p:sp>
      <p:sp>
        <p:nvSpPr>
          <p:cNvPr id="3" name="Content Placeholder 2"/>
          <p:cNvSpPr>
            <a:spLocks noGrp="1"/>
          </p:cNvSpPr>
          <p:nvPr>
            <p:ph idx="1"/>
          </p:nvPr>
        </p:nvSpPr>
        <p:spPr/>
        <p:txBody>
          <a:bodyPr/>
          <a:lstStyle/>
          <a:p>
            <a:r>
              <a:rPr lang="en-US" dirty="0"/>
              <a:t>Inductive hypothesis</a:t>
            </a:r>
          </a:p>
          <a:p>
            <a:r>
              <a:rPr lang="en-US" dirty="0"/>
              <a:t>Deductive hypothesis</a:t>
            </a:r>
          </a:p>
          <a:p>
            <a:r>
              <a:rPr lang="en-US" dirty="0"/>
              <a:t>Null Hypothesis</a:t>
            </a:r>
          </a:p>
          <a:p>
            <a:r>
              <a:rPr lang="en-US" dirty="0"/>
              <a:t>Alternative hypothesis</a:t>
            </a:r>
          </a:p>
          <a:p>
            <a:pPr>
              <a:buNone/>
            </a:pPr>
            <a:r>
              <a:rPr lang="en-US" dirty="0"/>
              <a:t> </a:t>
            </a:r>
            <a:r>
              <a:rPr lang="en-US" dirty="0" err="1"/>
              <a:t>i</a:t>
            </a:r>
            <a:r>
              <a:rPr lang="en-US" dirty="0"/>
              <a:t>. Directional Hypothesis</a:t>
            </a:r>
          </a:p>
          <a:p>
            <a:pPr>
              <a:buNone/>
            </a:pPr>
            <a:r>
              <a:rPr lang="en-US" dirty="0"/>
              <a:t>ii. Non-directional Hypothesis</a:t>
            </a:r>
          </a:p>
        </p:txBody>
      </p:sp>
    </p:spTree>
  </p:cSld>
  <p:clrMapOvr>
    <a:masterClrMapping/>
  </p:clrMapOvr>
  <p:transition>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1.INDUCTIVE HYPOTHESIS</a:t>
            </a:r>
          </a:p>
        </p:txBody>
      </p:sp>
      <p:sp>
        <p:nvSpPr>
          <p:cNvPr id="3" name="Content Placeholder 2"/>
          <p:cNvSpPr>
            <a:spLocks noGrp="1"/>
          </p:cNvSpPr>
          <p:nvPr>
            <p:ph idx="1"/>
          </p:nvPr>
        </p:nvSpPr>
        <p:spPr/>
        <p:txBody>
          <a:bodyPr/>
          <a:lstStyle/>
          <a:p>
            <a:endParaRPr lang="en-US" dirty="0"/>
          </a:p>
          <a:p>
            <a:endParaRPr lang="en-US" dirty="0"/>
          </a:p>
          <a:p>
            <a:r>
              <a:rPr lang="en-US" dirty="0"/>
              <a:t>Inductive is a generalization based on specific observations.</a:t>
            </a:r>
          </a:p>
          <a:p>
            <a:r>
              <a:rPr lang="en-US" dirty="0"/>
              <a:t>Example: If we assume that today, I left for work at eight o’clock and I arrived on time. Therefore, every day that I leave the house at eight o’clock, I will arrive to work on time</a:t>
            </a:r>
          </a:p>
        </p:txBody>
      </p:sp>
    </p:spTree>
  </p:cSld>
  <p:clrMapOvr>
    <a:masterClrMapping/>
  </p:clrMapOvr>
  <p:transition>
    <p:pull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2.Deductive hypothesis</a:t>
            </a:r>
          </a:p>
        </p:txBody>
      </p:sp>
      <p:sp>
        <p:nvSpPr>
          <p:cNvPr id="3" name="Content Placeholder 2"/>
          <p:cNvSpPr>
            <a:spLocks noGrp="1"/>
          </p:cNvSpPr>
          <p:nvPr>
            <p:ph idx="1"/>
          </p:nvPr>
        </p:nvSpPr>
        <p:spPr/>
        <p:txBody>
          <a:bodyPr/>
          <a:lstStyle/>
          <a:p>
            <a:pPr>
              <a:buNone/>
            </a:pPr>
            <a:endParaRPr lang="en-US" dirty="0"/>
          </a:p>
          <a:p>
            <a:r>
              <a:rPr lang="en-US" dirty="0"/>
              <a:t>It is derived from theory and provides evidence that supports, expands, or contradicts the theory.</a:t>
            </a:r>
          </a:p>
          <a:p>
            <a:r>
              <a:rPr lang="en-US" dirty="0"/>
              <a:t>Example: If we assume that every day, I leave for work in my car at eight o’clock. Every day, the drive to work takes 45 minutes I arrive to work on time. Therefore, if I leave for work at eight o’clock today, I will be on time.</a:t>
            </a:r>
            <a:br>
              <a:rPr lang="en-US" dirty="0"/>
            </a:b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a:t>
            </a:r>
            <a:r>
              <a:rPr lang="en-US" b="1" dirty="0"/>
              <a:t>. NULL HYPOTHESIS</a:t>
            </a:r>
            <a:endParaRPr lang="en-US" dirty="0"/>
          </a:p>
        </p:txBody>
      </p:sp>
      <p:sp>
        <p:nvSpPr>
          <p:cNvPr id="3" name="Content Placeholder 2"/>
          <p:cNvSpPr>
            <a:spLocks noGrp="1"/>
          </p:cNvSpPr>
          <p:nvPr>
            <p:ph idx="1"/>
          </p:nvPr>
        </p:nvSpPr>
        <p:spPr/>
        <p:txBody>
          <a:bodyPr/>
          <a:lstStyle/>
          <a:p>
            <a:pPr>
              <a:buNone/>
            </a:pPr>
            <a:r>
              <a:rPr lang="en-US" dirty="0"/>
              <a:t>A null hypothesis is a statement that there is no actual relationship between variables. </a:t>
            </a:r>
          </a:p>
          <a:p>
            <a:pPr>
              <a:buNone/>
            </a:pPr>
            <a:r>
              <a:rPr lang="en-US" b="1" dirty="0"/>
              <a:t>Example</a:t>
            </a:r>
          </a:p>
          <a:p>
            <a:pPr lvl="0">
              <a:buNone/>
            </a:pPr>
            <a:r>
              <a:rPr lang="en-US" dirty="0"/>
              <a:t>1.Hyperactivity is unrelated to eating sugar.</a:t>
            </a:r>
          </a:p>
          <a:p>
            <a:pPr lvl="0">
              <a:buNone/>
            </a:pPr>
            <a:r>
              <a:rPr lang="en-US" dirty="0"/>
              <a:t>2.All daisies have the same number of petals.</a:t>
            </a:r>
          </a:p>
          <a:p>
            <a:pPr>
              <a:buNone/>
            </a:pPr>
            <a:endParaRPr lang="en-US" dirty="0"/>
          </a:p>
        </p:txBody>
      </p:sp>
    </p:spTree>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4.</a:t>
            </a:r>
            <a:r>
              <a:rPr lang="en-US" b="1" dirty="0"/>
              <a:t> ALTERNATIVE HYPOTHESIS</a:t>
            </a:r>
            <a:endParaRPr lang="en-US" dirty="0"/>
          </a:p>
        </p:txBody>
      </p:sp>
      <p:sp>
        <p:nvSpPr>
          <p:cNvPr id="3" name="Content Placeholder 2"/>
          <p:cNvSpPr>
            <a:spLocks noGrp="1"/>
          </p:cNvSpPr>
          <p:nvPr>
            <p:ph idx="1"/>
          </p:nvPr>
        </p:nvSpPr>
        <p:spPr/>
        <p:txBody>
          <a:bodyPr>
            <a:normAutofit/>
          </a:bodyPr>
          <a:lstStyle/>
          <a:p>
            <a:pPr>
              <a:buNone/>
            </a:pPr>
            <a:r>
              <a:rPr lang="en-US" dirty="0"/>
              <a:t>The alternative hypothesis is the hypothesis used in hypothesis testing that is contrary to the null hypothesis.</a:t>
            </a:r>
          </a:p>
          <a:p>
            <a:pPr>
              <a:buNone/>
            </a:pPr>
            <a:r>
              <a:rPr lang="en-US" dirty="0"/>
              <a:t>It is usually taken to be that the observations are the result of a real effect.</a:t>
            </a:r>
          </a:p>
          <a:p>
            <a:pPr>
              <a:buNone/>
            </a:pPr>
            <a:endParaRPr lang="en-US" dirty="0"/>
          </a:p>
        </p:txBody>
      </p:sp>
    </p:spTree>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a:t>Example. Suppose we wanted to determine whether a coin was fair and balanced. A null hypothesis might be that half the flips would result in Heads and half, in Tails. The alternative hypothesis might be that the number of Heads and Tails would be very different.</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239000" cy="1143000"/>
          </a:xfrm>
        </p:spPr>
        <p:txBody>
          <a:bodyPr>
            <a:normAutofit fontScale="90000"/>
          </a:bodyPr>
          <a:lstStyle/>
          <a:p>
            <a:r>
              <a:rPr lang="en-US" dirty="0"/>
              <a:t>TYPES OF ALTERNATIVE HYPOTHESIS</a:t>
            </a:r>
          </a:p>
        </p:txBody>
      </p:sp>
      <p:sp>
        <p:nvSpPr>
          <p:cNvPr id="3" name="Content Placeholder 2"/>
          <p:cNvSpPr>
            <a:spLocks noGrp="1"/>
          </p:cNvSpPr>
          <p:nvPr>
            <p:ph idx="1"/>
          </p:nvPr>
        </p:nvSpPr>
        <p:spPr/>
        <p:txBody>
          <a:bodyPr/>
          <a:lstStyle/>
          <a:p>
            <a:endParaRPr lang="en-US" dirty="0"/>
          </a:p>
          <a:p>
            <a:r>
              <a:rPr lang="en-US" dirty="0"/>
              <a:t>DIRECTIONAL</a:t>
            </a:r>
          </a:p>
          <a:p>
            <a:pPr>
              <a:buNone/>
            </a:pPr>
            <a:endParaRPr lang="en-US" dirty="0"/>
          </a:p>
          <a:p>
            <a:r>
              <a:rPr lang="en-US" dirty="0"/>
              <a:t>NON-DIRECTIONAL</a:t>
            </a:r>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Directional</a:t>
            </a:r>
            <a:endParaRPr lang="en-US" dirty="0"/>
          </a:p>
        </p:txBody>
      </p:sp>
      <p:sp>
        <p:nvSpPr>
          <p:cNvPr id="3" name="Content Placeholder 2"/>
          <p:cNvSpPr>
            <a:spLocks noGrp="1"/>
          </p:cNvSpPr>
          <p:nvPr>
            <p:ph idx="1"/>
          </p:nvPr>
        </p:nvSpPr>
        <p:spPr/>
        <p:txBody>
          <a:bodyPr/>
          <a:lstStyle/>
          <a:p>
            <a:r>
              <a:rPr lang="en-US" dirty="0"/>
              <a:t>Is a type of alternative hypothesis that specifies the direction of expected findings.</a:t>
            </a:r>
          </a:p>
          <a:p>
            <a:r>
              <a:rPr lang="en-US" dirty="0"/>
              <a:t>Sometimes directional hypothesis are created to examine the relationship among variables rather than to compare groups.</a:t>
            </a:r>
          </a:p>
          <a:p>
            <a:r>
              <a:rPr lang="en-US" dirty="0"/>
              <a:t>Example: Children with high IQ have more anxiety then children who have low IQ.</a:t>
            </a:r>
          </a:p>
        </p:txBody>
      </p:sp>
    </p:spTree>
  </p:cSld>
  <p:clrMapOvr>
    <a:masterClrMapping/>
  </p:clrMapOvr>
  <p:transition>
    <p:wipe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024744" cy="1524000"/>
          </a:xfrm>
        </p:spPr>
        <p:txBody>
          <a:bodyPr>
            <a:normAutofit fontScale="90000"/>
          </a:bodyPr>
          <a:lstStyle/>
          <a:p>
            <a:pPr algn="ctr"/>
            <a:br>
              <a:rPr lang="en-US" b="1" dirty="0"/>
            </a:br>
            <a:r>
              <a:rPr lang="en-US" sz="4000" b="0" dirty="0"/>
              <a:t>VARIABLEs</a:t>
            </a:r>
            <a:br>
              <a:rPr lang="en-US" sz="4000" b="0" dirty="0"/>
            </a:br>
            <a:r>
              <a:rPr lang="en-US" sz="3600" b="1" dirty="0"/>
              <a:t>DEFINATION OF VARIABLE</a:t>
            </a:r>
            <a:br>
              <a:rPr lang="en-US" dirty="0"/>
            </a:br>
            <a:endParaRPr lang="en-US" dirty="0"/>
          </a:p>
        </p:txBody>
      </p:sp>
      <p:sp>
        <p:nvSpPr>
          <p:cNvPr id="3" name="Content Placeholder 2"/>
          <p:cNvSpPr>
            <a:spLocks noGrp="1"/>
          </p:cNvSpPr>
          <p:nvPr>
            <p:ph idx="1"/>
          </p:nvPr>
        </p:nvSpPr>
        <p:spPr>
          <a:xfrm>
            <a:off x="1066800" y="2286000"/>
            <a:ext cx="6777317" cy="3927629"/>
          </a:xfrm>
        </p:spPr>
        <p:txBody>
          <a:bodyPr/>
          <a:lstStyle/>
          <a:p>
            <a:pPr lvl="0"/>
            <a:r>
              <a:rPr lang="en-US" dirty="0"/>
              <a:t>A variable is something that can be changed, such as a characteristic or value. Variables are generally used in psychology experiments to determine if changes to one thing result in changes to another. (Cherry, </a:t>
            </a:r>
            <a:r>
              <a:rPr lang="en-US" dirty="0" err="1"/>
              <a:t>n.d.</a:t>
            </a:r>
            <a:r>
              <a:rPr lang="en-US" dirty="0"/>
              <a:t>)</a:t>
            </a:r>
          </a:p>
          <a:p>
            <a:endParaRPr lang="en-US" dirty="0"/>
          </a:p>
        </p:txBody>
      </p:sp>
    </p:spTree>
  </p:cSld>
  <p:clrMapOvr>
    <a:masterClrMapping/>
  </p:clrMapOvr>
  <p:transition>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NON-DIRECTIONAL</a:t>
            </a:r>
          </a:p>
        </p:txBody>
      </p:sp>
      <p:sp>
        <p:nvSpPr>
          <p:cNvPr id="3" name="Content Placeholder 2"/>
          <p:cNvSpPr>
            <a:spLocks noGrp="1"/>
          </p:cNvSpPr>
          <p:nvPr>
            <p:ph idx="1"/>
          </p:nvPr>
        </p:nvSpPr>
        <p:spPr/>
        <p:txBody>
          <a:bodyPr/>
          <a:lstStyle/>
          <a:p>
            <a:r>
              <a:rPr lang="en-US" dirty="0"/>
              <a:t>Is a type of alternative hypothesis in which no definite direction of the expected findings is specified.</a:t>
            </a:r>
          </a:p>
          <a:p>
            <a:r>
              <a:rPr lang="en-US" dirty="0"/>
              <a:t>The researcher may not no what can be predicted from the past literature.</a:t>
            </a:r>
          </a:p>
          <a:p>
            <a:r>
              <a:rPr lang="en-US" dirty="0"/>
              <a:t>Example. Children of high IQ and low IQ have different level of Anxiety.</a:t>
            </a:r>
          </a:p>
        </p:txBody>
      </p:sp>
    </p:spTree>
  </p:cSld>
  <p:clrMapOvr>
    <a:masterClrMapping/>
  </p:clrMapOvr>
  <p:transition>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Bilbiography</a:t>
            </a:r>
            <a:endParaRPr lang="en-US" dirty="0"/>
          </a:p>
        </p:txBody>
      </p:sp>
      <p:sp>
        <p:nvSpPr>
          <p:cNvPr id="3" name="Content Placeholder 2"/>
          <p:cNvSpPr>
            <a:spLocks noGrp="1"/>
          </p:cNvSpPr>
          <p:nvPr>
            <p:ph idx="1"/>
          </p:nvPr>
        </p:nvSpPr>
        <p:spPr/>
        <p:txBody>
          <a:bodyPr>
            <a:normAutofit/>
          </a:bodyPr>
          <a:lstStyle/>
          <a:p>
            <a:pPr>
              <a:buNone/>
            </a:pPr>
            <a:endParaRPr lang="en-US" dirty="0"/>
          </a:p>
          <a:p>
            <a:r>
              <a:rPr lang="en-US" dirty="0"/>
              <a:t>Cherry, K. (</a:t>
            </a:r>
            <a:r>
              <a:rPr lang="en-US" dirty="0" err="1"/>
              <a:t>n.d</a:t>
            </a:r>
            <a:r>
              <a:rPr lang="en-US" dirty="0"/>
              <a:t>.). </a:t>
            </a:r>
            <a:r>
              <a:rPr lang="en-US" i="1" dirty="0"/>
              <a:t>About.com Guide</a:t>
            </a:r>
            <a:r>
              <a:rPr lang="en-US" dirty="0"/>
              <a:t>. Retrieved October 19, 2012, from Psychology.about.com: http://psychology.about.com/od/researchmethods/f/variable.htm</a:t>
            </a:r>
          </a:p>
          <a:p>
            <a:r>
              <a:rPr lang="en-US" dirty="0"/>
              <a:t>Kothari, C. R. (2005). </a:t>
            </a:r>
            <a:r>
              <a:rPr lang="en-US" i="1" dirty="0"/>
              <a:t>Research Methodology, Methods and Techniques</a:t>
            </a:r>
            <a:r>
              <a:rPr lang="en-US" dirty="0"/>
              <a:t> (2nd ed.). New </a:t>
            </a:r>
            <a:r>
              <a:rPr lang="en-US" dirty="0" err="1"/>
              <a:t>Dehli</a:t>
            </a:r>
            <a:r>
              <a:rPr lang="en-US" dirty="0"/>
              <a:t>: New Age International limited.</a:t>
            </a:r>
          </a:p>
          <a:p>
            <a:r>
              <a:rPr lang="en-US" dirty="0"/>
              <a:t>Kumar, R. (2005). </a:t>
            </a:r>
            <a:r>
              <a:rPr lang="en-US" i="1" dirty="0"/>
              <a:t>Research Methodology.</a:t>
            </a:r>
            <a:r>
              <a:rPr lang="en-US" dirty="0"/>
              <a:t> Pearson Education Australia.</a:t>
            </a:r>
          </a:p>
          <a:p>
            <a:endParaRPr lang="en-US" dirty="0"/>
          </a:p>
          <a:p>
            <a:endParaRPr lang="en-US"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667000"/>
            <a:ext cx="7024744" cy="1143000"/>
          </a:xfrm>
        </p:spPr>
        <p:txBody>
          <a:bodyPr/>
          <a:lstStyle/>
          <a:p>
            <a:pPr algn="ctr"/>
            <a:r>
              <a:rPr lang="en-US" b="1" dirty="0"/>
              <a:t>THANK YOU</a:t>
            </a:r>
          </a:p>
        </p:txBody>
      </p:sp>
      <p:sp>
        <p:nvSpPr>
          <p:cNvPr id="3" name="Content Placeholder 2"/>
          <p:cNvSpPr>
            <a:spLocks noGrp="1"/>
          </p:cNvSpPr>
          <p:nvPr>
            <p:ph idx="1"/>
          </p:nvPr>
        </p:nvSpPr>
        <p:spPr/>
        <p:txBody>
          <a:bodyPr/>
          <a:lstStyle/>
          <a:p>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239000" cy="1143000"/>
          </a:xfrm>
        </p:spPr>
        <p:txBody>
          <a:bodyPr>
            <a:normAutofit/>
          </a:bodyPr>
          <a:lstStyle/>
          <a:p>
            <a:pPr algn="ctr"/>
            <a:r>
              <a:rPr lang="en-US" sz="3200" dirty="0"/>
              <a:t>SIGNIFICANCE OF VARIABLES IN RESEARCH:</a:t>
            </a:r>
          </a:p>
        </p:txBody>
      </p:sp>
      <p:sp>
        <p:nvSpPr>
          <p:cNvPr id="3" name="Content Placeholder 2"/>
          <p:cNvSpPr>
            <a:spLocks noGrp="1"/>
          </p:cNvSpPr>
          <p:nvPr>
            <p:ph idx="1"/>
          </p:nvPr>
        </p:nvSpPr>
        <p:spPr>
          <a:xfrm>
            <a:off x="457200" y="1859280"/>
            <a:ext cx="7239000" cy="4846320"/>
          </a:xfrm>
        </p:spPr>
        <p:txBody>
          <a:bodyPr/>
          <a:lstStyle/>
          <a:p>
            <a:r>
              <a:rPr lang="en-US" dirty="0"/>
              <a:t>While studying research, it is important for concepts to be operationalized in measurable terms and thus extent of variation in respondents, the understanding is, reduces if not eliminate. </a:t>
            </a:r>
          </a:p>
          <a:p>
            <a:r>
              <a:rPr lang="en-US" dirty="0"/>
              <a:t>Thus variables are formed to measure concepts in research.</a:t>
            </a:r>
          </a:p>
          <a:p>
            <a:endParaRPr lang="en-US" dirty="0"/>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7024744" cy="1027664"/>
          </a:xfrm>
        </p:spPr>
        <p:txBody>
          <a:bodyPr>
            <a:normAutofit fontScale="90000"/>
          </a:bodyPr>
          <a:lstStyle/>
          <a:p>
            <a:r>
              <a:rPr lang="en-US" b="1" dirty="0"/>
              <a:t>CLASSIFICATION OF VARIABLES:</a:t>
            </a:r>
            <a:br>
              <a:rPr lang="en-US" dirty="0"/>
            </a:br>
            <a:endParaRPr lang="en-US" dirty="0"/>
          </a:p>
        </p:txBody>
      </p:sp>
      <p:sp>
        <p:nvSpPr>
          <p:cNvPr id="3" name="Content Placeholder 2"/>
          <p:cNvSpPr>
            <a:spLocks noGrp="1"/>
          </p:cNvSpPr>
          <p:nvPr>
            <p:ph idx="1"/>
          </p:nvPr>
        </p:nvSpPr>
        <p:spPr>
          <a:xfrm>
            <a:off x="457200" y="1783080"/>
            <a:ext cx="7239000" cy="4846320"/>
          </a:xfrm>
        </p:spPr>
        <p:txBody>
          <a:bodyPr/>
          <a:lstStyle/>
          <a:p>
            <a:pPr>
              <a:buNone/>
            </a:pPr>
            <a:r>
              <a:rPr lang="en-US" dirty="0"/>
              <a:t>A variable can be classified in a number of ways. They can be classified in three different ways;</a:t>
            </a:r>
          </a:p>
          <a:p>
            <a:pPr lvl="0"/>
            <a:r>
              <a:rPr lang="en-US" dirty="0"/>
              <a:t>The causal relationship</a:t>
            </a:r>
          </a:p>
          <a:p>
            <a:pPr lvl="0"/>
            <a:r>
              <a:rPr lang="en-US" dirty="0"/>
              <a:t>The design of the study</a:t>
            </a:r>
          </a:p>
          <a:p>
            <a:r>
              <a:rPr lang="en-US" dirty="0"/>
              <a:t>The unit of measurement</a:t>
            </a:r>
          </a:p>
          <a:p>
            <a:pPr marL="0" indent="0">
              <a:buNone/>
            </a:pPr>
            <a:endParaRPr lang="en-US" dirty="0">
              <a:solidFill>
                <a:srgbClr val="FF0000"/>
              </a:solidFill>
            </a:endParaRPr>
          </a:p>
        </p:txBody>
      </p:sp>
    </p:spTree>
  </p:cSld>
  <p:clrMapOvr>
    <a:masterClrMapping/>
  </p:clrMapOvr>
  <p:transition>
    <p:wipe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7024744" cy="838200"/>
          </a:xfrm>
        </p:spPr>
        <p:txBody>
          <a:bodyPr>
            <a:normAutofit fontScale="90000"/>
          </a:bodyPr>
          <a:lstStyle/>
          <a:p>
            <a:pPr algn="ctr"/>
            <a:r>
              <a:rPr lang="en-US" sz="3200" b="0" dirty="0"/>
              <a:t>FROM VIEW POINT OF CAUSATION</a:t>
            </a:r>
            <a:br>
              <a:rPr lang="en-US" sz="3200" b="0" dirty="0"/>
            </a:br>
            <a:endParaRPr lang="en-US" b="0" dirty="0"/>
          </a:p>
        </p:txBody>
      </p:sp>
      <p:sp>
        <p:nvSpPr>
          <p:cNvPr id="3" name="Content Placeholder 2"/>
          <p:cNvSpPr>
            <a:spLocks noGrp="1"/>
          </p:cNvSpPr>
          <p:nvPr>
            <p:ph idx="1"/>
          </p:nvPr>
        </p:nvSpPr>
        <p:spPr>
          <a:xfrm>
            <a:off x="685800" y="1905000"/>
            <a:ext cx="6777317" cy="4229548"/>
          </a:xfrm>
        </p:spPr>
        <p:txBody>
          <a:bodyPr>
            <a:normAutofit/>
          </a:bodyPr>
          <a:lstStyle/>
          <a:p>
            <a:r>
              <a:rPr lang="en-US" b="1" dirty="0"/>
              <a:t>Independent Variable </a:t>
            </a:r>
            <a:r>
              <a:rPr lang="en-US" dirty="0"/>
              <a:t>(cause, responsible for change)</a:t>
            </a:r>
            <a:r>
              <a:rPr lang="en-US" b="1" dirty="0"/>
              <a:t>.</a:t>
            </a:r>
            <a:endParaRPr lang="en-US" dirty="0"/>
          </a:p>
          <a:p>
            <a:r>
              <a:rPr lang="en-US" b="1" dirty="0"/>
              <a:t>Dependent Variable </a:t>
            </a:r>
            <a:r>
              <a:rPr lang="en-US" dirty="0"/>
              <a:t>(outcome, brought about by introduction of an new variable,)</a:t>
            </a:r>
            <a:r>
              <a:rPr lang="en-US" b="1" dirty="0"/>
              <a:t> </a:t>
            </a:r>
            <a:endParaRPr lang="en-US" dirty="0"/>
          </a:p>
          <a:p>
            <a:r>
              <a:rPr lang="en-US" b="1" dirty="0"/>
              <a:t>Extraneous Variable </a:t>
            </a:r>
            <a:r>
              <a:rPr lang="en-US" dirty="0"/>
              <a:t>(factors which operate in real life, and may affect.)</a:t>
            </a:r>
          </a:p>
          <a:p>
            <a:r>
              <a:rPr lang="en-US" b="1" dirty="0"/>
              <a:t>Intervening Variable </a:t>
            </a:r>
            <a:r>
              <a:rPr lang="en-US" dirty="0"/>
              <a:t>(variables which link the independent and dependent variables,)</a:t>
            </a:r>
          </a:p>
          <a:p>
            <a:endParaRPr lang="en-US" dirty="0"/>
          </a:p>
        </p:txBody>
      </p:sp>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024744" cy="838200"/>
          </a:xfrm>
        </p:spPr>
        <p:txBody>
          <a:bodyPr/>
          <a:lstStyle/>
          <a:p>
            <a:pPr algn="ctr"/>
            <a:r>
              <a:rPr lang="en-US" sz="3600" dirty="0"/>
              <a:t>Example</a:t>
            </a:r>
            <a:endParaRPr lang="en-US" dirty="0"/>
          </a:p>
        </p:txBody>
      </p:sp>
      <p:sp>
        <p:nvSpPr>
          <p:cNvPr id="3" name="Content Placeholder 2"/>
          <p:cNvSpPr>
            <a:spLocks noGrp="1"/>
          </p:cNvSpPr>
          <p:nvPr>
            <p:ph idx="1"/>
          </p:nvPr>
        </p:nvSpPr>
        <p:spPr>
          <a:xfrm>
            <a:off x="457200" y="1447800"/>
            <a:ext cx="7239000" cy="5007936"/>
          </a:xfrm>
        </p:spPr>
        <p:txBody>
          <a:bodyPr>
            <a:normAutofit/>
          </a:bodyPr>
          <a:lstStyle/>
          <a:p>
            <a:r>
              <a:rPr lang="en-US" dirty="0"/>
              <a:t>Suppose if we want to study the relationship between </a:t>
            </a:r>
            <a:r>
              <a:rPr lang="en-US" b="1" dirty="0"/>
              <a:t>mortality</a:t>
            </a:r>
            <a:r>
              <a:rPr lang="en-US" dirty="0"/>
              <a:t> and </a:t>
            </a:r>
            <a:r>
              <a:rPr lang="en-US" b="1" dirty="0"/>
              <a:t>fertility</a:t>
            </a:r>
            <a:r>
              <a:rPr lang="en-US" dirty="0"/>
              <a:t>, and we develop aim to explore what happens to fertility when mortality declines. As such, there is no direct relationship between fertility and mortality. With reduction in mortality, fertility will decline only if </a:t>
            </a:r>
            <a:r>
              <a:rPr lang="en-US" b="1" dirty="0"/>
              <a:t>people</a:t>
            </a:r>
            <a:r>
              <a:rPr lang="en-US" dirty="0"/>
              <a:t> attempt to limit their family size by </a:t>
            </a:r>
            <a:r>
              <a:rPr lang="en-US" b="1" dirty="0"/>
              <a:t>using different methods</a:t>
            </a:r>
            <a:r>
              <a:rPr lang="en-US" dirty="0"/>
              <a:t>. </a:t>
            </a:r>
          </a:p>
        </p:txBody>
      </p:sp>
    </p:spTree>
  </p:cSld>
  <p:clrMapOvr>
    <a:masterClrMapping/>
  </p:clrMapOvr>
  <p:transition>
    <p:pull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t>FROM VIEW POINT OF THE STUDY DESIGN:</a:t>
            </a:r>
            <a:endParaRPr lang="en-US" sz="3200" dirty="0"/>
          </a:p>
        </p:txBody>
      </p:sp>
      <p:sp>
        <p:nvSpPr>
          <p:cNvPr id="3" name="Content Placeholder 2"/>
          <p:cNvSpPr>
            <a:spLocks noGrp="1"/>
          </p:cNvSpPr>
          <p:nvPr>
            <p:ph idx="1"/>
          </p:nvPr>
        </p:nvSpPr>
        <p:spPr/>
        <p:txBody>
          <a:bodyPr>
            <a:normAutofit/>
          </a:bodyPr>
          <a:lstStyle/>
          <a:p>
            <a:r>
              <a:rPr lang="en-US" b="1" dirty="0"/>
              <a:t>Active Variables </a:t>
            </a:r>
            <a:r>
              <a:rPr lang="en-US" dirty="0"/>
              <a:t>(Manipulated changed or controlled) For Example: In study intervention, different teaching models, experimental interventions are Active Variables.</a:t>
            </a:r>
          </a:p>
          <a:p>
            <a:r>
              <a:rPr lang="en-US" b="1" dirty="0"/>
              <a:t>Attribute Variables </a:t>
            </a:r>
            <a:r>
              <a:rPr lang="en-US" dirty="0"/>
              <a:t>(That cannot be manipulated, changed or controlled)</a:t>
            </a:r>
          </a:p>
          <a:p>
            <a:pPr>
              <a:buNone/>
            </a:pPr>
            <a:r>
              <a:rPr lang="en-US" dirty="0"/>
              <a:t>   For Example, in study of population, age, gender, education, income etc. are Attribute Variables</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t>FROM THE VIEW POINT OF THE UNIT OF MEASUREMENT</a:t>
            </a:r>
            <a:endParaRPr lang="en-US" sz="3200" dirty="0"/>
          </a:p>
        </p:txBody>
      </p:sp>
      <p:sp>
        <p:nvSpPr>
          <p:cNvPr id="3" name="Content Placeholder 2"/>
          <p:cNvSpPr>
            <a:spLocks noGrp="1"/>
          </p:cNvSpPr>
          <p:nvPr>
            <p:ph idx="1"/>
          </p:nvPr>
        </p:nvSpPr>
        <p:spPr/>
        <p:txBody>
          <a:bodyPr/>
          <a:lstStyle/>
          <a:p>
            <a:r>
              <a:rPr lang="en-US" b="1" dirty="0"/>
              <a:t>CATEGORICAL VARIABLES</a:t>
            </a:r>
            <a:r>
              <a:rPr lang="en-US" dirty="0"/>
              <a:t>  (Qualitative variables ) measured on nominal or ordinal measurement scales.</a:t>
            </a:r>
          </a:p>
          <a:p>
            <a:pPr lvl="3"/>
            <a:r>
              <a:rPr lang="en-US" sz="2400" b="1" dirty="0">
                <a:solidFill>
                  <a:schemeClr val="tx1"/>
                </a:solidFill>
              </a:rPr>
              <a:t>Constant Variable </a:t>
            </a:r>
            <a:r>
              <a:rPr lang="en-US" sz="2400" dirty="0">
                <a:solidFill>
                  <a:schemeClr val="tx1"/>
                </a:solidFill>
              </a:rPr>
              <a:t>(One value or category) For example taxi, tree and water etc.</a:t>
            </a:r>
            <a:endParaRPr lang="en-US" sz="2400" b="1" dirty="0">
              <a:solidFill>
                <a:schemeClr val="tx1"/>
              </a:solidFill>
            </a:endParaRPr>
          </a:p>
          <a:p>
            <a:pPr lvl="3"/>
            <a:r>
              <a:rPr lang="en-US" sz="2400" b="1" dirty="0">
                <a:solidFill>
                  <a:schemeClr val="tx1"/>
                </a:solidFill>
              </a:rPr>
              <a:t>Dichotomous Variable </a:t>
            </a:r>
            <a:r>
              <a:rPr lang="en-US" sz="2400" dirty="0">
                <a:solidFill>
                  <a:schemeClr val="tx1"/>
                </a:solidFill>
              </a:rPr>
              <a:t>(Two categories ) as in yes or no, good or bad, rich or poor etc.</a:t>
            </a:r>
            <a:endParaRPr lang="en-US" sz="2400" b="1" dirty="0">
              <a:solidFill>
                <a:schemeClr val="tx1"/>
              </a:solidFill>
            </a:endParaRPr>
          </a:p>
          <a:p>
            <a:pPr lvl="3"/>
            <a:r>
              <a:rPr lang="en-US" sz="2400" b="1" dirty="0">
                <a:solidFill>
                  <a:schemeClr val="tx1"/>
                </a:solidFill>
              </a:rPr>
              <a:t>Polytomous Variable  </a:t>
            </a:r>
            <a:r>
              <a:rPr lang="en-US" sz="2400" dirty="0">
                <a:solidFill>
                  <a:schemeClr val="tx1"/>
                </a:solidFill>
              </a:rPr>
              <a:t>(More than two categories) For example, Religion( Christian, Muslims, Jews).</a:t>
            </a:r>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t>FROM THE VIEW POINT OF THE UNIT OF MEASUREMENT</a:t>
            </a:r>
            <a:r>
              <a:rPr lang="en-US" sz="3200" b="1" dirty="0">
                <a:sym typeface="Wingdings" pitchFamily="2" charset="2"/>
              </a:rPr>
              <a:t>: (Cont)</a:t>
            </a:r>
            <a:endParaRPr lang="en-US" sz="3200" dirty="0"/>
          </a:p>
        </p:txBody>
      </p:sp>
      <p:sp>
        <p:nvSpPr>
          <p:cNvPr id="3" name="Content Placeholder 2"/>
          <p:cNvSpPr>
            <a:spLocks noGrp="1"/>
          </p:cNvSpPr>
          <p:nvPr>
            <p:ph idx="1"/>
          </p:nvPr>
        </p:nvSpPr>
        <p:spPr/>
        <p:txBody>
          <a:bodyPr>
            <a:normAutofit/>
          </a:bodyPr>
          <a:lstStyle/>
          <a:p>
            <a:pPr lvl="0"/>
            <a:r>
              <a:rPr lang="en-US" b="1" dirty="0"/>
              <a:t>CONTINUOUS VARIABLES  </a:t>
            </a:r>
            <a:r>
              <a:rPr lang="en-US" dirty="0"/>
              <a:t>(Quantitative variables) which have continuity in their measurement. For example, age, income etc. </a:t>
            </a:r>
          </a:p>
          <a:p>
            <a:pPr lvl="0"/>
            <a:r>
              <a:rPr lang="en-US" dirty="0"/>
              <a:t>These variables can take on any value in the measurement scale through which they are measured. </a:t>
            </a:r>
          </a:p>
          <a:p>
            <a:pPr lvl="0"/>
            <a:r>
              <a:rPr lang="en-US" dirty="0"/>
              <a:t>Like age can be measured in years, months and days etc.</a:t>
            </a:r>
          </a:p>
          <a:p>
            <a:endParaRPr lang="en-US" dirty="0"/>
          </a:p>
        </p:txBody>
      </p:sp>
    </p:spTree>
  </p:cSld>
  <p:clrMapOvr>
    <a:masterClrMapping/>
  </p:clrMapOvr>
  <p:transition>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215</TotalTime>
  <Words>1028</Words>
  <Application>Microsoft Office PowerPoint</Application>
  <PresentationFormat>On-screen Show (4:3)</PresentationFormat>
  <Paragraphs>85</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Calibri</vt:lpstr>
      <vt:lpstr>Trebuchet MS</vt:lpstr>
      <vt:lpstr>Wingdings</vt:lpstr>
      <vt:lpstr>Wingdings 2</vt:lpstr>
      <vt:lpstr>Opulent</vt:lpstr>
      <vt:lpstr>VARIABLES AND HYPOTHESES</vt:lpstr>
      <vt:lpstr> VARIABLEs DEFINATION OF VARIABLE </vt:lpstr>
      <vt:lpstr>SIGNIFICANCE OF VARIABLES IN RESEARCH:</vt:lpstr>
      <vt:lpstr>CLASSIFICATION OF VARIABLES: </vt:lpstr>
      <vt:lpstr>FROM VIEW POINT OF CAUSATION </vt:lpstr>
      <vt:lpstr>Example</vt:lpstr>
      <vt:lpstr>FROM VIEW POINT OF THE STUDY DESIGN:</vt:lpstr>
      <vt:lpstr>FROM THE VIEW POINT OF THE UNIT OF MEASUREMENT</vt:lpstr>
      <vt:lpstr>FROM THE VIEW POINT OF THE UNIT OF MEASUREMENT: (Cont)</vt:lpstr>
      <vt:lpstr>Hypothesis  DEFINITION</vt:lpstr>
      <vt:lpstr>     IMPORTANCE OF A HYPOTHESIS </vt:lpstr>
      <vt:lpstr>TYPES OF HYPOTHESES</vt:lpstr>
      <vt:lpstr>1.INDUCTIVE HYPOTHESIS</vt:lpstr>
      <vt:lpstr>2.Deductive hypothesis</vt:lpstr>
      <vt:lpstr>3. NULL HYPOTHESIS</vt:lpstr>
      <vt:lpstr>4. ALTERNATIVE HYPOTHESIS</vt:lpstr>
      <vt:lpstr>PowerPoint Presentation</vt:lpstr>
      <vt:lpstr>TYPES OF ALTERNATIVE HYPOTHESIS</vt:lpstr>
      <vt:lpstr>Directional</vt:lpstr>
      <vt:lpstr>NON-DIRECTIONAL</vt:lpstr>
      <vt:lpstr>Bilbiography</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HYPOTHESIS AND ITS TYPES</dc:title>
  <dc:creator>Majid</dc:creator>
  <cp:lastModifiedBy>Ayesha</cp:lastModifiedBy>
  <cp:revision>42</cp:revision>
  <dcterms:created xsi:type="dcterms:W3CDTF">2012-10-17T16:59:03Z</dcterms:created>
  <dcterms:modified xsi:type="dcterms:W3CDTF">2020-01-11T18:11:48Z</dcterms:modified>
</cp:coreProperties>
</file>